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6" r:id="rId3"/>
    <p:sldId id="260" r:id="rId4"/>
    <p:sldId id="266" r:id="rId5"/>
    <p:sldId id="277" r:id="rId6"/>
    <p:sldId id="278" r:id="rId7"/>
    <p:sldId id="287" r:id="rId8"/>
    <p:sldId id="288" r:id="rId9"/>
    <p:sldId id="286" r:id="rId10"/>
    <p:sldId id="289" r:id="rId11"/>
    <p:sldId id="267" r:id="rId12"/>
    <p:sldId id="261" r:id="rId13"/>
    <p:sldId id="276" r:id="rId14"/>
    <p:sldId id="290" r:id="rId15"/>
    <p:sldId id="291" r:id="rId16"/>
    <p:sldId id="292" r:id="rId17"/>
    <p:sldId id="280" r:id="rId18"/>
    <p:sldId id="281" r:id="rId19"/>
    <p:sldId id="282" r:id="rId20"/>
    <p:sldId id="293" r:id="rId21"/>
    <p:sldId id="295" r:id="rId22"/>
    <p:sldId id="297" r:id="rId23"/>
    <p:sldId id="299" r:id="rId24"/>
    <p:sldId id="284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6" autoAdjust="0"/>
    <p:restoredTop sz="89176" autoAdjust="0"/>
  </p:normalViewPr>
  <p:slideViewPr>
    <p:cSldViewPr snapToGrid="0" showGuides="1">
      <p:cViewPr varScale="1">
        <p:scale>
          <a:sx n="101" d="100"/>
          <a:sy n="101" d="100"/>
        </p:scale>
        <p:origin x="22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315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EB27C-F5A6-42C9-8A1F-A90B3F6A1A5A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B89DA-D6A6-4A53-AF81-FCE8DF779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443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10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서울시는 공공자전거 ‘</a:t>
            </a:r>
            <a:r>
              <a:rPr lang="ko-KR" altLang="en-US" dirty="0" err="1"/>
              <a:t>따릉이’를</a:t>
            </a:r>
            <a:r>
              <a:rPr lang="ko-KR" altLang="en-US" dirty="0"/>
              <a:t> 도입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막상 자전거를 이용하려고 거치대를 찾아가게 되면 해당 거치대에 자전거가 한 대도 거치되어 있지 않거나</a:t>
            </a:r>
            <a:r>
              <a:rPr lang="en-US" altLang="ko-KR" dirty="0"/>
              <a:t>, </a:t>
            </a:r>
            <a:r>
              <a:rPr lang="ko-KR" altLang="en-US" dirty="0"/>
              <a:t>자전거 반납을 위해 거치대를 가게 되면 자전거가 꽉 차 거치대에 거치를 할 수 없는 등의 불균형한 배치 문제를 자주 마주함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이러한 자전거 배치 불균형을 가지고 오는 원인을 조사해 볼 필요성이 있다고 판단하여</a:t>
            </a:r>
            <a:r>
              <a:rPr lang="en-US" altLang="ko-KR" dirty="0"/>
              <a:t>, </a:t>
            </a:r>
            <a:r>
              <a:rPr lang="ko-KR" altLang="en-US" dirty="0"/>
              <a:t>서울시 공공자전거 이용정보 자료를 이용해 서울시 공공자전거 이용에 영향을 미치는 여러가지 요인들을 회귀분석</a:t>
            </a:r>
            <a:r>
              <a:rPr lang="en-US" altLang="ko-KR" dirty="0"/>
              <a:t>, </a:t>
            </a:r>
            <a:r>
              <a:rPr lang="ko-KR" altLang="en-US" dirty="0"/>
              <a:t>도식화 등을 통해 알아보고</a:t>
            </a:r>
            <a:r>
              <a:rPr lang="en-US" altLang="ko-KR" dirty="0"/>
              <a:t>, </a:t>
            </a:r>
            <a:r>
              <a:rPr lang="ko-KR" altLang="en-US" dirty="0"/>
              <a:t>많은 사용자들이 불편함 없이 이용할 수 있도록 하기 위한 효율적인 배치를 위해 알아야 할 정보들과</a:t>
            </a:r>
            <a:r>
              <a:rPr lang="en-US" altLang="ko-KR" dirty="0"/>
              <a:t>, </a:t>
            </a:r>
            <a:r>
              <a:rPr lang="ko-KR" altLang="en-US" dirty="0"/>
              <a:t>배치의 방향성을 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38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자전거 대여 횟수와 자전거 거치대수의 관계를 회귀분석한 결과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P-value</a:t>
            </a:r>
            <a:r>
              <a:rPr lang="ko-KR" altLang="en-US" dirty="0"/>
              <a:t>가 낮아 분석 결과를 신뢰할 수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자전거 거치대수와 자전거 대여 횟수는 큰 양의 상관관계를 가지고 있는 것으로 판단됨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271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1524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우선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자전거 배치 불균형을 가지고 오는 원인에 대해 여러 방면에서 분석해 본 결과로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주간인구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상주인구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+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유입인구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유출인구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지역별 차이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도로의 형태나 지하철 보급 상태에 따라 거치대 분포 밀도가 달라진다는 것을 회귀분석과 도식화 과정을 거치며 알 수 있었다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또한 지역별 면적 대비 거치대 수 그래프와 지역별 거치대당 이용 횟수 그래프를 활용하여 각 지역의 거치대 공급이 과잉인지 부족인지 판단할 수 있었고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이러한 데이터를 바탕으로 향후 대여자전거 사업을 진행한다면 현재 지역별로 나타나고 있는 거치대 배치의 불균형을 해소할 수 있을 것이라 생각되었다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그리고 자전거 대여 횟수와 거치대수의 선형 회귀분석을 통해 얻어낸 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51.6%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설명력을 가진 회귀 모델을 통해 통계적으로 유의한 거치대 수와 이용자 수 사이의 관계식을 알아낼 수 있었고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 관계식을 토대로 거치대를 늘렸을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혹은 줄였을 경우에 이용 건수가 어떻게 변할 것인지 예측할 수 있었다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위와 같은 통계 정보들을 토대로 지역구별 거치대 수를 조절하며 이용 횟수를 평균에 가깝게 맞춰낼 수 있게 된다면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공공자전거 공급부족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과잉반납 같은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지역별 불균형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문제를 더욱 경제적이고 효과적으로 해결할 수 있을 것으로 기대된다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61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/>
              <a:t>인포그래픽</a:t>
            </a:r>
            <a:br>
              <a:rPr lang="en-US" altLang="ko-KR" dirty="0"/>
            </a:br>
            <a:r>
              <a:rPr lang="ko-KR" altLang="en-US" dirty="0"/>
              <a:t>상주인구</a:t>
            </a:r>
            <a:r>
              <a:rPr lang="en-US" altLang="ko-KR" dirty="0"/>
              <a:t>, </a:t>
            </a:r>
            <a:r>
              <a:rPr lang="ko-KR" altLang="en-US" dirty="0"/>
              <a:t>유입인구 비율에 따른 대여 횟수 분석의 경우 자전거 대여 횟수와의 연관성이 신뢰도가 그렇게 높지는 않지만</a:t>
            </a:r>
            <a:r>
              <a:rPr lang="en-US" altLang="ko-KR" dirty="0"/>
              <a:t>, </a:t>
            </a:r>
            <a:r>
              <a:rPr lang="ko-KR" altLang="en-US" dirty="0"/>
              <a:t>어느정도 양의 상관관계가 있는 것을 확인했다</a:t>
            </a:r>
            <a:r>
              <a:rPr lang="en-US" altLang="ko-KR" dirty="0"/>
              <a:t>.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또한 상주인구가 유입인구보다 대여 횟수에 더 큰 영향을 미쳤다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자전거 거치대의 경우</a:t>
            </a:r>
            <a:r>
              <a:rPr lang="en-US" altLang="ko-KR" dirty="0"/>
              <a:t>, </a:t>
            </a:r>
            <a:r>
              <a:rPr lang="ko-KR" altLang="en-US" dirty="0"/>
              <a:t>각 구별 절대적인 거치대 수와는 다르게 면적당 거치대 수를 계산했을 때 중구가 굉장히 높게 나타났다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마지막으로 거치대 수와 자전거 대여 횟수는 신뢰도가 높은 양의 상관관계를 가졌으며</a:t>
            </a:r>
            <a:r>
              <a:rPr lang="en-US" altLang="ko-KR" dirty="0"/>
              <a:t>, </a:t>
            </a:r>
            <a:r>
              <a:rPr lang="ko-KR" altLang="en-US" dirty="0"/>
              <a:t>강남구</a:t>
            </a:r>
            <a:r>
              <a:rPr lang="en-US" altLang="ko-KR" dirty="0"/>
              <a:t>, </a:t>
            </a:r>
            <a:r>
              <a:rPr lang="ko-KR" altLang="en-US" dirty="0"/>
              <a:t>서초구는 자전거 거치대수 대비 대여 효율이 떨어지는 것으로 나타났다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83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여러 변인들이 어떤 관계를 가지고 있는지 알아보기 위해</a:t>
            </a:r>
            <a:r>
              <a:rPr lang="en-US" altLang="ko-KR" dirty="0"/>
              <a:t> </a:t>
            </a:r>
            <a:r>
              <a:rPr lang="ko-KR" altLang="en-US" dirty="0" err="1"/>
              <a:t>히트맵</a:t>
            </a:r>
            <a:r>
              <a:rPr lang="ko-KR" altLang="en-US" dirty="0"/>
              <a:t> 확인 </a:t>
            </a:r>
            <a:r>
              <a:rPr lang="en-US" altLang="ko-KR" dirty="0"/>
              <a:t>-&gt; </a:t>
            </a:r>
            <a:r>
              <a:rPr lang="ko-KR" altLang="en-US" dirty="0"/>
              <a:t>어떠한 두 </a:t>
            </a:r>
            <a:r>
              <a:rPr lang="ko-KR" altLang="en-US" dirty="0" err="1"/>
              <a:t>변인도</a:t>
            </a:r>
            <a:r>
              <a:rPr lang="ko-KR" altLang="en-US" dirty="0"/>
              <a:t> 상관계수가 </a:t>
            </a:r>
            <a:r>
              <a:rPr lang="en-US" altLang="ko-KR" dirty="0"/>
              <a:t>0.5</a:t>
            </a:r>
            <a:r>
              <a:rPr lang="ko-KR" altLang="en-US" dirty="0"/>
              <a:t>를 넘지 못함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여러 </a:t>
            </a:r>
            <a:r>
              <a:rPr lang="ko-KR" altLang="en-US" dirty="0" err="1"/>
              <a:t>변인을</a:t>
            </a:r>
            <a:r>
              <a:rPr lang="ko-KR" altLang="en-US" dirty="0"/>
              <a:t> 동시에 고려하여 분석을 진행하기로 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독립변수로 상주인구와 유입인구</a:t>
            </a:r>
            <a:r>
              <a:rPr lang="en-US" altLang="ko-KR" dirty="0"/>
              <a:t>, </a:t>
            </a:r>
            <a:r>
              <a:rPr lang="ko-KR" altLang="en-US" dirty="0"/>
              <a:t>종속변수로 자전거 전체 대여 횟수로 설정하고 다중선형회귀분석을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410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56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먼저 기존 데이터 </a:t>
            </a:r>
            <a:r>
              <a:rPr lang="en-US" altLang="ko-KR" dirty="0"/>
              <a:t>x, y </a:t>
            </a:r>
            <a:r>
              <a:rPr lang="ko-KR" altLang="en-US" dirty="0"/>
              <a:t>그래프와 기존 데이터 </a:t>
            </a:r>
            <a:r>
              <a:rPr lang="en-US" altLang="ko-KR" dirty="0"/>
              <a:t>x</a:t>
            </a:r>
            <a:r>
              <a:rPr lang="ko-KR" altLang="en-US" dirty="0"/>
              <a:t>에 대해 회귀분석 모델이 예측한 그래프를 그림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어느정도 맞는듯 하면서도 어긋난 부분이 많아 </a:t>
            </a:r>
            <a:r>
              <a:rPr lang="en-US" altLang="ko-KR" dirty="0"/>
              <a:t>x1, x2, y</a:t>
            </a:r>
            <a:r>
              <a:rPr lang="ko-KR" altLang="en-US" dirty="0"/>
              <a:t>에 대한 </a:t>
            </a:r>
            <a:r>
              <a:rPr lang="en-US" altLang="ko-KR" dirty="0"/>
              <a:t>3</a:t>
            </a:r>
            <a:r>
              <a:rPr lang="ko-KR" altLang="en-US" dirty="0"/>
              <a:t>차원 그래프를 </a:t>
            </a:r>
            <a:r>
              <a:rPr lang="ko-KR" altLang="en-US" dirty="0" err="1"/>
              <a:t>그려보기로</a:t>
            </a:r>
            <a:r>
              <a:rPr lang="ko-KR" altLang="en-US" dirty="0"/>
              <a:t>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418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조금 더 확실한 결과를 위해 모델 정보를 확인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 err="1"/>
              <a:t>Coef</a:t>
            </a:r>
            <a:r>
              <a:rPr lang="en-US" altLang="ko-KR" dirty="0"/>
              <a:t>(</a:t>
            </a:r>
            <a:r>
              <a:rPr lang="ko-KR" altLang="en-US" dirty="0"/>
              <a:t>이 부분을</a:t>
            </a:r>
            <a:r>
              <a:rPr lang="en-US" altLang="ko-KR" dirty="0"/>
              <a:t>) </a:t>
            </a:r>
            <a:r>
              <a:rPr lang="ko-KR" altLang="en-US" dirty="0"/>
              <a:t>확인해보면 상주인구가 유입인구보다 자전거 대여 횟수에 더 많은 영향을 미치는 것을 알 수 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그러나 상주인구의 경우 </a:t>
            </a:r>
            <a:r>
              <a:rPr lang="en-US" altLang="ko-KR" dirty="0"/>
              <a:t>p-value</a:t>
            </a:r>
            <a:r>
              <a:rPr lang="ko-KR" altLang="en-US" dirty="0"/>
              <a:t>의 값이 </a:t>
            </a:r>
            <a:r>
              <a:rPr lang="en-US" altLang="ko-KR" dirty="0"/>
              <a:t>0.019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신뢰할 수 있지만</a:t>
            </a:r>
            <a:r>
              <a:rPr lang="en-US" altLang="ko-KR" dirty="0"/>
              <a:t>, </a:t>
            </a:r>
            <a:r>
              <a:rPr lang="ko-KR" altLang="en-US" dirty="0"/>
              <a:t>유입인구의 </a:t>
            </a:r>
            <a:r>
              <a:rPr lang="en-US" altLang="ko-KR" dirty="0"/>
              <a:t>p-value</a:t>
            </a:r>
            <a:r>
              <a:rPr lang="ko-KR" altLang="en-US" dirty="0"/>
              <a:t>는 </a:t>
            </a:r>
            <a:r>
              <a:rPr lang="en-US" altLang="ko-KR" dirty="0"/>
              <a:t>0.277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신뢰도가 높지는 않다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주간인구와 자전거 대여 횟수 사이의 관계를 살펴보았을 때</a:t>
            </a:r>
            <a:r>
              <a:rPr lang="en-US" altLang="ko-KR" dirty="0"/>
              <a:t>, </a:t>
            </a:r>
            <a:r>
              <a:rPr lang="ko-KR" altLang="en-US" dirty="0"/>
              <a:t>강남구의 값이 일반적인 경향성에서 벗어나 있어 분석의 정확도에 </a:t>
            </a:r>
            <a:r>
              <a:rPr lang="ko-KR" altLang="en-US" dirty="0" err="1"/>
              <a:t>영항을</a:t>
            </a:r>
            <a:r>
              <a:rPr lang="ko-KR" altLang="en-US" dirty="0"/>
              <a:t> 미쳤을 것이라 생각됨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471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먼저 서울시 지도에 자전거 대여소의 위치를 </a:t>
            </a:r>
            <a:r>
              <a:rPr lang="ko-KR" altLang="en-US" dirty="0" err="1"/>
              <a:t>표시해봄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종로구</a:t>
            </a:r>
            <a:r>
              <a:rPr lang="en-US" altLang="ko-KR" dirty="0"/>
              <a:t>-</a:t>
            </a:r>
            <a:r>
              <a:rPr lang="ko-KR" altLang="en-US" dirty="0"/>
              <a:t>중구 구간에 대여소가 </a:t>
            </a:r>
            <a:r>
              <a:rPr lang="ko-KR" altLang="en-US" dirty="0" err="1"/>
              <a:t>빽뺵하게</a:t>
            </a:r>
            <a:r>
              <a:rPr lang="ko-KR" altLang="en-US" dirty="0"/>
              <a:t> 밀집해 있음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강남구</a:t>
            </a:r>
            <a:r>
              <a:rPr lang="en-US" altLang="ko-KR" dirty="0"/>
              <a:t>-</a:t>
            </a:r>
            <a:r>
              <a:rPr lang="ko-KR" altLang="en-US" dirty="0"/>
              <a:t>서초구 구간에는 대여소가 대로변 중심으로 규칙적으로 위치해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69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다음으로 각 자치구별 대여소의 개수를 </a:t>
            </a:r>
            <a:r>
              <a:rPr lang="ko-KR" altLang="en-US" dirty="0" err="1"/>
              <a:t>확인해봄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강서구</a:t>
            </a:r>
            <a:r>
              <a:rPr lang="en-US" altLang="ko-KR" dirty="0"/>
              <a:t>, </a:t>
            </a:r>
            <a:r>
              <a:rPr lang="ko-KR" altLang="en-US" dirty="0"/>
              <a:t>서초구</a:t>
            </a:r>
            <a:r>
              <a:rPr lang="en-US" altLang="ko-KR" dirty="0"/>
              <a:t>, </a:t>
            </a:r>
            <a:r>
              <a:rPr lang="ko-KR" altLang="en-US" dirty="0"/>
              <a:t>송파구</a:t>
            </a:r>
            <a:r>
              <a:rPr lang="en-US" altLang="ko-KR" dirty="0"/>
              <a:t>, </a:t>
            </a:r>
            <a:r>
              <a:rPr lang="ko-KR" altLang="en-US" dirty="0"/>
              <a:t>강남구에 대여소가 많이 위치함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그러나 면적 대비 거치대 수를 확인하면 중구에 대여소가 빽빽하게 밀접한 것을 확인할 수 있음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5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이를 그래프로 나타내면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 그래프는 지역구별 대여소의 개수이고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이 그래프는 면적대비 대여소의 개수이다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9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먼저 데이터를 </a:t>
            </a:r>
            <a:r>
              <a:rPr lang="ko-KR" altLang="en-US" dirty="0" err="1"/>
              <a:t>시각화함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파란색 선은 전체 지역에서의 거치대당 평균 대여 횟수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주황색 꺾은선그래프는 지역별 거치대 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초록색 막대그래프는 지역별 거치대당 평균 대여 횟수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꺾은선그래프의 값은 크지만 막대그래프가 파란 선을 넘지 못한 강남구</a:t>
            </a:r>
            <a:r>
              <a:rPr lang="en-US" altLang="ko-KR" dirty="0"/>
              <a:t>, </a:t>
            </a:r>
            <a:r>
              <a:rPr lang="ko-KR" altLang="en-US" dirty="0"/>
              <a:t>서초구 등은 </a:t>
            </a:r>
            <a:r>
              <a:rPr lang="ko-KR" altLang="en-US" dirty="0" err="1"/>
              <a:t>겨치대</a:t>
            </a:r>
            <a:r>
              <a:rPr lang="ko-KR" altLang="en-US" dirty="0"/>
              <a:t> 수 대비 효율이 좋지 않다고 예상함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B89DA-D6A6-4A53-AF81-FCE8DF779BE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4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CC6D6-EE6C-4561-83A9-93A5BC9B3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A6345D-010B-47E3-ACC3-F46F1E78C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7672E8-0260-4182-B944-A33C9D63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A3EEBE-B91E-4823-8D2A-BCD0D224C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0143FA-0F4A-45E5-85D5-3F7B5277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1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DF375-EEA2-4B7E-BDE7-26C200AF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7BBFF8-8053-4BA0-9ECF-FADD1C79E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15DC6-2E62-4972-A614-7AC24D3A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E122C-116F-4AF9-B234-1532D7AC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96B4C-437C-475C-B893-A1C025BE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3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0EFE21-FA03-4C77-9C70-3A6567519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C527E9-8058-4C11-98F7-C0FFE90F6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54C198-3ECC-4007-9A28-43930724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2F1B38-2064-4892-A9B2-66555F18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BA68DF-973A-4A8E-BA4C-37788F517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9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585D6B-B329-4496-BAA8-D2959BCB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34514-07E7-4AB3-9F83-CD0262412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C0C860-B344-4634-8FAE-032E3965A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FFDDCB-6A21-4388-84D2-4362166CB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51F34A-65D1-4521-A224-7BAD561A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85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5EE9C-413F-4E37-AD22-B43DD973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37C13F-F3D9-4982-9263-D7827D9EA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71ADA-8BE2-4E65-94DA-A132149B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FB34F-F3DC-44C6-B0F6-28363EFD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81CFE-A108-43F5-A10A-B1731049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41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C70DD-DD3B-4310-9CB2-00854508C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2DCE2-4D6F-4B29-9793-21B21B127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3B47D-B1C6-4B5B-A249-A1CDA8689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C55AB-738B-469B-BB76-D0105470F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FB492-54A1-4A6C-869F-A3524F244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6268F3-035F-4A0D-9DCE-804A00DC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4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7CE857-0F5E-449A-9232-D6BC0B02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17DF0A-9CEB-42C0-83D0-BA84C986D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B783B9-CADF-42A5-8925-7986C4D9E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1BC6E6-001A-4D0E-A651-28EA0DB2D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7A9F79C-F157-4C44-976E-9E0438ADF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2F3247-B43C-4D8A-BD02-36F02427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3A257F-2857-45BA-A680-43A39A3C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AAE0DD-D89C-4C32-8772-42EF1221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9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A3EBA-4F9C-46AE-A266-E60280EC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36919D-F04C-40E2-98B3-82E151EB0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DE6A56-4EB4-4F70-8091-5BC1869EA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FDFD2E-36F7-4E3A-B1DB-2A6C3C24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41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4ED8FB-C046-4AEE-A4A5-BDB6D9DE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AE012D-93BA-40A6-A1EB-903AA525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876AA-CDB9-4778-955C-22CD5A50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6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5F663D-4725-4CA5-9868-8CCDCC4F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D5196C-2FE2-4797-93F4-655CCA00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DD3F91-B452-4308-B437-9B0F74A53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608524-C8D0-40CE-870F-68387B43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401D2-3A56-492D-99FB-86D51CDD8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1DEAEE-912A-4E6E-BDBE-F5D40E8E3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69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B0AE5-3622-4DC3-81A7-5A5805BB8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C2C0FC-06B7-47F0-8D09-9BA3A4728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DE67E-4D28-42C8-A605-0E4BD285B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528CFE-05B0-4828-B2C5-0CF0CC037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D3519B-0F01-42BA-A89E-A2B2A3A7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616A9-C8A0-4E95-AC6B-CE5FE04BF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24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BDB7F6-7410-469C-A2C4-211802FB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77F9B3-AE0E-4C46-8745-5C3F66A30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696B8-8DBE-47A6-875D-88B9DECA8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7ADED-28C7-4571-A58D-E2D1D509964F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3B301-591C-4BFC-868B-1B22CCDBD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F1CC98-5FFA-4B5A-A229-B75540729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E2FDB-A5AB-4FDB-A57C-C689D0A5E1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216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eoul.go.kr/dataList/412/S/2/datasetView.do" TargetMode="External"/><Relationship Id="rId2" Type="http://schemas.openxmlformats.org/officeDocument/2006/relationships/hyperlink" Target="http://data.seoul.go.kr/dataList/5/literacyView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uthkorea/southkorea-map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seoul.go.kr/dataList/OA-15248/F/1/datasetView.do" TargetMode="External"/><Relationship Id="rId2" Type="http://schemas.openxmlformats.org/officeDocument/2006/relationships/hyperlink" Target="http://data.seoul.go.kr/dataList/5/literacyView.d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CE083D-7F73-46CE-A1A0-E0B25277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3532">
            <a:off x="2465576" y="1377510"/>
            <a:ext cx="2352827" cy="2352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7ACF6-38A3-4D11-B224-D281FC0AFB35}"/>
              </a:ext>
            </a:extLst>
          </p:cNvPr>
          <p:cNvSpPr txBox="1"/>
          <p:nvPr/>
        </p:nvSpPr>
        <p:spPr>
          <a:xfrm>
            <a:off x="3743433" y="3167390"/>
            <a:ext cx="470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공공자전거 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411567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E005675-287E-49EA-96BA-D984DF8A1A1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C3FC4-3AE5-4E78-935C-29E5717E289C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268756-66FD-4B20-A3CB-8EA0A38E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1350010"/>
            <a:ext cx="4682901" cy="52565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3B70571-0027-4579-9D4D-E218A223A121}"/>
              </a:ext>
            </a:extLst>
          </p:cNvPr>
          <p:cNvSpPr/>
          <p:nvPr/>
        </p:nvSpPr>
        <p:spPr>
          <a:xfrm>
            <a:off x="1331734" y="4084644"/>
            <a:ext cx="612890" cy="1151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C18AF7-4149-4797-BD2D-EBB962A7A2F5}"/>
              </a:ext>
            </a:extLst>
          </p:cNvPr>
          <p:cNvSpPr/>
          <p:nvPr/>
        </p:nvSpPr>
        <p:spPr>
          <a:xfrm>
            <a:off x="2993766" y="4084643"/>
            <a:ext cx="554106" cy="1151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D91D20-2587-4686-B5EF-6C0B0D69E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851" y="1350010"/>
            <a:ext cx="5168113" cy="36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3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AA66A8-941A-460A-B929-E7C8E8D5FDE1}"/>
              </a:ext>
            </a:extLst>
          </p:cNvPr>
          <p:cNvSpPr txBox="1"/>
          <p:nvPr/>
        </p:nvSpPr>
        <p:spPr>
          <a:xfrm>
            <a:off x="3163146" y="3167390"/>
            <a:ext cx="5865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자치구별 자전거 거치대 개수 분포 분석</a:t>
            </a:r>
          </a:p>
        </p:txBody>
      </p:sp>
    </p:spTree>
    <p:extLst>
      <p:ext uri="{BB962C8B-B14F-4D97-AF65-F5344CB8AC3E}">
        <p14:creationId xmlns:p14="http://schemas.microsoft.com/office/powerpoint/2010/main" val="37721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6E97A2-4EE6-422C-B387-90F748F8419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5E901-A409-4A22-96BD-467A787761E8}"/>
              </a:ext>
            </a:extLst>
          </p:cNvPr>
          <p:cNvSpPr txBox="1"/>
          <p:nvPr/>
        </p:nvSpPr>
        <p:spPr>
          <a:xfrm>
            <a:off x="1792077" y="543135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데이터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729C18-3627-49D8-9A99-F7B0D5087133}"/>
              </a:ext>
            </a:extLst>
          </p:cNvPr>
          <p:cNvGrpSpPr/>
          <p:nvPr/>
        </p:nvGrpSpPr>
        <p:grpSpPr>
          <a:xfrm>
            <a:off x="752213" y="1542433"/>
            <a:ext cx="10687574" cy="923330"/>
            <a:chOff x="752213" y="1455343"/>
            <a:chExt cx="10687574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7BA31-B764-41F2-8E7C-4D8AC129DEDF}"/>
                </a:ext>
              </a:extLst>
            </p:cNvPr>
            <p:cNvSpPr txBox="1"/>
            <p:nvPr/>
          </p:nvSpPr>
          <p:spPr>
            <a:xfrm>
              <a:off x="752213" y="1455343"/>
              <a:ext cx="10687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서울특별시 공공자전거 대여소 정보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2"/>
                </a:rPr>
                <a:t>http://data.seoul.go.kr/dataList/5/literacyView.do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     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거치대의 수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운영 방식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대여소번호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보관소명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위도와 경도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자치구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45A7F0C4-1725-4578-899F-3B2709CC37B2}"/>
                </a:ext>
              </a:extLst>
            </p:cNvPr>
            <p:cNvSpPr/>
            <p:nvPr/>
          </p:nvSpPr>
          <p:spPr>
            <a:xfrm>
              <a:off x="1061734" y="2012557"/>
              <a:ext cx="687977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2578AB-6F3A-495A-B89F-04E7F641A90E}"/>
              </a:ext>
            </a:extLst>
          </p:cNvPr>
          <p:cNvGrpSpPr/>
          <p:nvPr/>
        </p:nvGrpSpPr>
        <p:grpSpPr>
          <a:xfrm>
            <a:off x="752213" y="3205501"/>
            <a:ext cx="10687574" cy="923330"/>
            <a:chOff x="752213" y="2759271"/>
            <a:chExt cx="10687574" cy="923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8A26DE-288E-4933-9562-3D1201D44001}"/>
                </a:ext>
              </a:extLst>
            </p:cNvPr>
            <p:cNvSpPr txBox="1"/>
            <p:nvPr/>
          </p:nvSpPr>
          <p:spPr>
            <a:xfrm>
              <a:off x="752213" y="2759271"/>
              <a:ext cx="10687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서울시 행정구역별 통계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면적 참조용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3"/>
                </a:rPr>
                <a:t>http://data.seoul.go.kr/dataList/412/S/2/datasetView.do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     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일간 이용정보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대여소번호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이용건수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대여일자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BD1390CC-51FF-440C-9CB3-EF3462B61E04}"/>
                </a:ext>
              </a:extLst>
            </p:cNvPr>
            <p:cNvSpPr/>
            <p:nvPr/>
          </p:nvSpPr>
          <p:spPr>
            <a:xfrm>
              <a:off x="1061734" y="3316485"/>
              <a:ext cx="687977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4213E7E-900C-4BBE-808C-FCF6F4FED302}"/>
              </a:ext>
            </a:extLst>
          </p:cNvPr>
          <p:cNvGrpSpPr/>
          <p:nvPr/>
        </p:nvGrpSpPr>
        <p:grpSpPr>
          <a:xfrm>
            <a:off x="752213" y="4853902"/>
            <a:ext cx="10687574" cy="923330"/>
            <a:chOff x="752213" y="3921865"/>
            <a:chExt cx="10687574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C2EAEC-61ED-49AB-8312-A4E22225E642}"/>
                </a:ext>
              </a:extLst>
            </p:cNvPr>
            <p:cNvSpPr txBox="1"/>
            <p:nvPr/>
          </p:nvSpPr>
          <p:spPr>
            <a:xfrm>
              <a:off x="752213" y="3921865"/>
              <a:ext cx="10687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3.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자치구 구분 지도 데이터 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4"/>
                </a:rPr>
                <a:t>https://github.com/southkorea/southkorea-maps</a:t>
              </a:r>
              <a:r>
                <a:rPr lang="en-US" altLang="ko-KR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     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가입자의 연령대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대여 장소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반납 장소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대여구분코드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 횟수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5EFFCCEF-1129-4560-B3CA-2EF49237C92B}"/>
                </a:ext>
              </a:extLst>
            </p:cNvPr>
            <p:cNvSpPr/>
            <p:nvPr/>
          </p:nvSpPr>
          <p:spPr>
            <a:xfrm>
              <a:off x="1061734" y="4479079"/>
              <a:ext cx="687977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27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6E97A2-4EE6-422C-B387-90F748F8419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5E901-A409-4A22-96BD-467A787761E8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BA31-B764-41F2-8E7C-4D8AC129DEDF}"/>
              </a:ext>
            </a:extLst>
          </p:cNvPr>
          <p:cNvSpPr txBox="1"/>
          <p:nvPr/>
        </p:nvSpPr>
        <p:spPr>
          <a:xfrm>
            <a:off x="752213" y="1840757"/>
            <a:ext cx="10687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자치구별 면적 데이터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대여소별 위치 및 자전거 거치대의 개수 데이터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자치구별 자전거 거치대의 개수 계산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자치구 면적당 자전거 거치대의 개수 계산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 시각화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4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25397B7-29A9-4647-87E6-9A0E33C0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962" y="1244230"/>
            <a:ext cx="8848076" cy="53746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C38FE0-180C-4246-80A8-569669653E85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3D023-FDC1-40DD-8552-7F2FDC60D24F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7F205A-971E-4247-A6BE-9D90DB2E7D45}"/>
              </a:ext>
            </a:extLst>
          </p:cNvPr>
          <p:cNvSpPr/>
          <p:nvPr/>
        </p:nvSpPr>
        <p:spPr>
          <a:xfrm>
            <a:off x="5100320" y="3322320"/>
            <a:ext cx="169672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848ED2-59D0-4A7A-883D-52C89FBCA1A2}"/>
              </a:ext>
            </a:extLst>
          </p:cNvPr>
          <p:cNvSpPr/>
          <p:nvPr/>
        </p:nvSpPr>
        <p:spPr>
          <a:xfrm>
            <a:off x="5638800" y="4632960"/>
            <a:ext cx="169672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7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B150E0-0320-4BC3-8135-47034DE6E66A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1A2F4-EFE2-445F-9B44-F01F3F79D6E2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34EC7F-F5E0-4F4A-90FC-83B8B6C22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1" r="18510"/>
          <a:stretch/>
        </p:blipFill>
        <p:spPr>
          <a:xfrm>
            <a:off x="253999" y="1362635"/>
            <a:ext cx="5503635" cy="4960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6DF5B-9270-4CAA-86B8-20CFC49208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9"/>
          <a:stretch/>
        </p:blipFill>
        <p:spPr>
          <a:xfrm>
            <a:off x="6551325" y="1362635"/>
            <a:ext cx="5386676" cy="495223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0A8D710-F347-49B5-8471-053922F7E0ED}"/>
              </a:ext>
            </a:extLst>
          </p:cNvPr>
          <p:cNvSpPr/>
          <p:nvPr/>
        </p:nvSpPr>
        <p:spPr>
          <a:xfrm>
            <a:off x="5810491" y="3533950"/>
            <a:ext cx="687977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38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B150E0-0320-4BC3-8135-47034DE6E66A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1A2F4-EFE2-445F-9B44-F01F3F79D6E2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2F6376-27B0-445E-AC54-D7ED3F89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623377"/>
            <a:ext cx="10125075" cy="4200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727CE12-05EA-4FC2-BD76-CDE755A66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1" y="1661477"/>
            <a:ext cx="101250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6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AA66A8-941A-460A-B929-E7C8E8D5FDE1}"/>
              </a:ext>
            </a:extLst>
          </p:cNvPr>
          <p:cNvSpPr txBox="1"/>
          <p:nvPr/>
        </p:nvSpPr>
        <p:spPr>
          <a:xfrm>
            <a:off x="2575645" y="3167390"/>
            <a:ext cx="7040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거치대 수가 많을수록 자전거 사용량이 많을까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496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6E97A2-4EE6-422C-B387-90F748F8419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5E901-A409-4A22-96BD-467A787761E8}"/>
              </a:ext>
            </a:extLst>
          </p:cNvPr>
          <p:cNvSpPr txBox="1"/>
          <p:nvPr/>
        </p:nvSpPr>
        <p:spPr>
          <a:xfrm>
            <a:off x="1792077" y="543135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데이터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729C18-3627-49D8-9A99-F7B0D5087133}"/>
              </a:ext>
            </a:extLst>
          </p:cNvPr>
          <p:cNvGrpSpPr/>
          <p:nvPr/>
        </p:nvGrpSpPr>
        <p:grpSpPr>
          <a:xfrm>
            <a:off x="752213" y="2119590"/>
            <a:ext cx="10687574" cy="923330"/>
            <a:chOff x="752213" y="1455343"/>
            <a:chExt cx="10687574" cy="92333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7BA31-B764-41F2-8E7C-4D8AC129DEDF}"/>
                </a:ext>
              </a:extLst>
            </p:cNvPr>
            <p:cNvSpPr txBox="1"/>
            <p:nvPr/>
          </p:nvSpPr>
          <p:spPr>
            <a:xfrm>
              <a:off x="752213" y="1455343"/>
              <a:ext cx="106875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서울특별시 공공자전거 대여소 정보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(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2"/>
                </a:rPr>
                <a:t>http://data.seoul.go.kr/dataList/5/literacyView.do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     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거치대의 수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운영 방식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대여소번호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보관소명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위도와 경도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자치구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" name="화살표: 오른쪽 1">
              <a:extLst>
                <a:ext uri="{FF2B5EF4-FFF2-40B4-BE49-F238E27FC236}">
                  <a16:creationId xmlns:a16="http://schemas.microsoft.com/office/drawing/2014/main" id="{45A7F0C4-1725-4578-899F-3B2709CC37B2}"/>
                </a:ext>
              </a:extLst>
            </p:cNvPr>
            <p:cNvSpPr/>
            <p:nvPr/>
          </p:nvSpPr>
          <p:spPr>
            <a:xfrm>
              <a:off x="1061734" y="2012557"/>
              <a:ext cx="687977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2578AB-6F3A-495A-B89F-04E7F641A90E}"/>
              </a:ext>
            </a:extLst>
          </p:cNvPr>
          <p:cNvGrpSpPr/>
          <p:nvPr/>
        </p:nvGrpSpPr>
        <p:grpSpPr>
          <a:xfrm>
            <a:off x="752212" y="3782658"/>
            <a:ext cx="11134987" cy="1477328"/>
            <a:chOff x="752213" y="2759271"/>
            <a:chExt cx="10687574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8A26DE-288E-4933-9562-3D1201D44001}"/>
                </a:ext>
              </a:extLst>
            </p:cNvPr>
            <p:cNvSpPr txBox="1"/>
            <p:nvPr/>
          </p:nvSpPr>
          <p:spPr>
            <a:xfrm>
              <a:off x="752213" y="2759271"/>
              <a:ext cx="1068757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서울특별시 공공자전거 이용정보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  <a:hlinkClick r:id="rId3"/>
                </a:rPr>
                <a:t>http://data.seoul.go.kr/dataList/OA-15248/F/1/datasetView.do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                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월간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이용정보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대여소번호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이용건수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,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대여일자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	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(2020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~ 5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월 사이 공공자전거 사용자들의 자전거 이용 정보를 활용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BD1390CC-51FF-440C-9CB3-EF3462B61E04}"/>
                </a:ext>
              </a:extLst>
            </p:cNvPr>
            <p:cNvSpPr/>
            <p:nvPr/>
          </p:nvSpPr>
          <p:spPr>
            <a:xfrm>
              <a:off x="1061734" y="3316485"/>
              <a:ext cx="687977" cy="304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96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6E97A2-4EE6-422C-B387-90F748F8419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5E901-A409-4A22-96BD-467A787761E8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BA31-B764-41F2-8E7C-4D8AC129DEDF}"/>
              </a:ext>
            </a:extLst>
          </p:cNvPr>
          <p:cNvSpPr txBox="1"/>
          <p:nvPr/>
        </p:nvSpPr>
        <p:spPr>
          <a:xfrm>
            <a:off x="752213" y="2069357"/>
            <a:ext cx="10687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서울시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사이 공공자전거 사용자들의 자전거 이용 정보 사용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두번째 활용했던 대여소 정보와 새로 불러온 월간 공공자전거 이용 정보를 병합하여 새로운 데이터셋 생성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자치구별 자전거 대여 횟수와 대여소 개수와의 상관관계를 선형회귀분석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 시각화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3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00AA1C-1925-4E30-8318-E49CB4CCDD11}"/>
              </a:ext>
            </a:extLst>
          </p:cNvPr>
          <p:cNvSpPr/>
          <p:nvPr/>
        </p:nvSpPr>
        <p:spPr>
          <a:xfrm>
            <a:off x="7749540" y="1760545"/>
            <a:ext cx="3566160" cy="8915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isometricOffAxis2Top">
              <a:rot lat="18600000" lon="3207254" rev="18141450"/>
            </a:camera>
            <a:lightRig rig="threePt" dir="t"/>
          </a:scene3d>
          <a:sp3d prstMaterial="matte">
            <a:bevelT w="0" h="190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7C5EFE-5468-4159-AE64-209FAB19B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7170">
            <a:off x="6579368" y="368400"/>
            <a:ext cx="2352827" cy="2352827"/>
          </a:xfrm>
          <a:prstGeom prst="rect">
            <a:avLst/>
          </a:prstGeom>
          <a:scene3d>
            <a:camera prst="isometricOffAxis1Right">
              <a:rot lat="1528480" lon="17966156" rev="27878"/>
            </a:camera>
            <a:lightRig rig="threePt" dir="t"/>
          </a:scene3d>
          <a:sp3d>
            <a:bevelT h="127000"/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CE083D-7F73-46CE-A1A0-E0B25277C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3532">
            <a:off x="2465576" y="1377510"/>
            <a:ext cx="2352827" cy="2352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FF575-F7B1-4555-A3B7-31F0A3D09A8C}"/>
              </a:ext>
            </a:extLst>
          </p:cNvPr>
          <p:cNvSpPr txBox="1"/>
          <p:nvPr/>
        </p:nvSpPr>
        <p:spPr>
          <a:xfrm>
            <a:off x="3743433" y="3167390"/>
            <a:ext cx="470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공공자전거 데이터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3FA444-05C3-4784-9F62-B5F883532E7F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8014B-C06B-4C00-97AA-68AF2DA97A54}"/>
              </a:ext>
            </a:extLst>
          </p:cNvPr>
          <p:cNvSpPr txBox="1"/>
          <p:nvPr/>
        </p:nvSpPr>
        <p:spPr>
          <a:xfrm>
            <a:off x="1792077" y="543135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</a:p>
        </p:txBody>
      </p:sp>
      <p:sp>
        <p:nvSpPr>
          <p:cNvPr id="3" name="막힌 원호 2">
            <a:extLst>
              <a:ext uri="{FF2B5EF4-FFF2-40B4-BE49-F238E27FC236}">
                <a16:creationId xmlns:a16="http://schemas.microsoft.com/office/drawing/2014/main" id="{7D727380-CC67-4684-A964-38B66D642210}"/>
              </a:ext>
            </a:extLst>
          </p:cNvPr>
          <p:cNvSpPr/>
          <p:nvPr/>
        </p:nvSpPr>
        <p:spPr>
          <a:xfrm>
            <a:off x="7920990" y="629930"/>
            <a:ext cx="1097280" cy="2776210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막힌 원호 9">
            <a:extLst>
              <a:ext uri="{FF2B5EF4-FFF2-40B4-BE49-F238E27FC236}">
                <a16:creationId xmlns:a16="http://schemas.microsoft.com/office/drawing/2014/main" id="{644A738F-A9D4-4A2B-B280-F6AC2EE2BD0D}"/>
              </a:ext>
            </a:extLst>
          </p:cNvPr>
          <p:cNvSpPr/>
          <p:nvPr/>
        </p:nvSpPr>
        <p:spPr>
          <a:xfrm>
            <a:off x="8482489" y="727402"/>
            <a:ext cx="1097280" cy="2776210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B21FD9E1-02A9-476F-8308-EA13446A604A}"/>
              </a:ext>
            </a:extLst>
          </p:cNvPr>
          <p:cNvSpPr/>
          <p:nvPr/>
        </p:nvSpPr>
        <p:spPr>
          <a:xfrm>
            <a:off x="9018270" y="847102"/>
            <a:ext cx="1097280" cy="2776210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막힌 원호 11">
            <a:extLst>
              <a:ext uri="{FF2B5EF4-FFF2-40B4-BE49-F238E27FC236}">
                <a16:creationId xmlns:a16="http://schemas.microsoft.com/office/drawing/2014/main" id="{5A3EFBA7-0D44-4445-977B-2A7B6EFD8A1B}"/>
              </a:ext>
            </a:extLst>
          </p:cNvPr>
          <p:cNvSpPr/>
          <p:nvPr/>
        </p:nvSpPr>
        <p:spPr>
          <a:xfrm>
            <a:off x="9591199" y="966802"/>
            <a:ext cx="1097280" cy="2776210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막힌 원호 12">
            <a:extLst>
              <a:ext uri="{FF2B5EF4-FFF2-40B4-BE49-F238E27FC236}">
                <a16:creationId xmlns:a16="http://schemas.microsoft.com/office/drawing/2014/main" id="{63E924E2-EDD2-46EC-9BAD-D88C600C212C}"/>
              </a:ext>
            </a:extLst>
          </p:cNvPr>
          <p:cNvSpPr/>
          <p:nvPr/>
        </p:nvSpPr>
        <p:spPr>
          <a:xfrm>
            <a:off x="10218420" y="1120465"/>
            <a:ext cx="1097280" cy="2776210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B0EAA40-395B-4EBB-A28A-BF50D5810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7170">
            <a:off x="7149072" y="495614"/>
            <a:ext cx="2352827" cy="2352827"/>
          </a:xfrm>
          <a:prstGeom prst="rect">
            <a:avLst/>
          </a:prstGeom>
          <a:scene3d>
            <a:camera prst="isometricOffAxis1Right">
              <a:rot lat="1528480" lon="17966156" rev="27878"/>
            </a:camera>
            <a:lightRig rig="threePt" dir="t"/>
          </a:scene3d>
          <a:sp3d>
            <a:bevelT h="127000"/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DDE0C9-061E-4EF0-85C5-5EF01231C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7170">
            <a:off x="7665028" y="701565"/>
            <a:ext cx="2352827" cy="2352827"/>
          </a:xfrm>
          <a:prstGeom prst="rect">
            <a:avLst/>
          </a:prstGeom>
          <a:scene3d>
            <a:camera prst="isometricOffAxis1Right">
              <a:rot lat="1528480" lon="17966156" rev="27878"/>
            </a:camera>
            <a:lightRig rig="threePt" dir="t"/>
          </a:scene3d>
          <a:sp3d>
            <a:bevelT h="127000"/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C374B1-7406-458D-BDE1-07C2E5345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7170">
            <a:off x="8315824" y="778398"/>
            <a:ext cx="2352827" cy="2352827"/>
          </a:xfrm>
          <a:prstGeom prst="rect">
            <a:avLst/>
          </a:prstGeom>
          <a:scene3d>
            <a:camera prst="isometricOffAxis1Right">
              <a:rot lat="1528480" lon="17966156" rev="27878"/>
            </a:camera>
            <a:lightRig rig="threePt" dir="t"/>
          </a:scene3d>
          <a:sp3d>
            <a:bevelT h="127000"/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0016E6-7294-410F-81A3-37DB8BABF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7170">
            <a:off x="8974299" y="955247"/>
            <a:ext cx="2352827" cy="2352827"/>
          </a:xfrm>
          <a:prstGeom prst="rect">
            <a:avLst/>
          </a:prstGeom>
          <a:scene3d>
            <a:camera prst="isometricOffAxis1Right">
              <a:rot lat="1528480" lon="17966156" rev="27878"/>
            </a:camera>
            <a:lightRig rig="threePt" dir="t"/>
          </a:scene3d>
          <a:sp3d>
            <a:bevelT h="127000"/>
          </a:sp3d>
        </p:spPr>
      </p:pic>
    </p:spTree>
    <p:extLst>
      <p:ext uri="{BB962C8B-B14F-4D97-AF65-F5344CB8AC3E}">
        <p14:creationId xmlns:p14="http://schemas.microsoft.com/office/powerpoint/2010/main" val="285593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6" grpId="0"/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BCBBCD-69B4-4937-832E-E8E4896A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907540"/>
            <a:ext cx="10134600" cy="40767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4EF2AC-3E99-4AA4-8EEA-2E0D1E352E4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AF962-C2A3-4A0C-87C2-020103079981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193559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4EF2AC-3E99-4AA4-8EEA-2E0D1E352E4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7AF962-C2A3-4A0C-87C2-020103079981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2BE7D5-5715-442F-89A0-C5263591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88" y="1938337"/>
            <a:ext cx="5318931" cy="36509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50E028-6B35-4289-A593-92C35640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235" y="534745"/>
            <a:ext cx="5661317" cy="58317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655528-B4CB-493E-A396-4A9069B72DAF}"/>
              </a:ext>
            </a:extLst>
          </p:cNvPr>
          <p:cNvSpPr/>
          <p:nvPr/>
        </p:nvSpPr>
        <p:spPr>
          <a:xfrm>
            <a:off x="9405996" y="3806190"/>
            <a:ext cx="554106" cy="1007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2D431E-63E1-4088-BB26-61FAE402530D}"/>
              </a:ext>
            </a:extLst>
          </p:cNvPr>
          <p:cNvSpPr/>
          <p:nvPr/>
        </p:nvSpPr>
        <p:spPr>
          <a:xfrm>
            <a:off x="9555480" y="655320"/>
            <a:ext cx="2089594" cy="419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0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8767A4-4043-4259-B3BD-7A433FAD7176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7D99-2BEA-46BC-A5D5-2E8853C54669}"/>
              </a:ext>
            </a:extLst>
          </p:cNvPr>
          <p:cNvSpPr txBox="1"/>
          <p:nvPr/>
        </p:nvSpPr>
        <p:spPr>
          <a:xfrm>
            <a:off x="1792077" y="543135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</a:p>
        </p:txBody>
      </p:sp>
      <p:pic>
        <p:nvPicPr>
          <p:cNvPr id="7" name="그림 6" descr="앉아있는, 남자, 옅은이(가) 표시된 사진&#10;&#10;자동 생성된 설명">
            <a:extLst>
              <a:ext uri="{FF2B5EF4-FFF2-40B4-BE49-F238E27FC236}">
                <a16:creationId xmlns:a16="http://schemas.microsoft.com/office/drawing/2014/main" id="{B434592E-E86A-46EC-92F8-1F1A22A77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34" y="1582422"/>
            <a:ext cx="2160000" cy="21515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362164-4107-4FB6-9443-1E8116B11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60" y="1574001"/>
            <a:ext cx="2160000" cy="2160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BEFC58-05EA-4D79-B327-E5D0E1BEBF35}"/>
              </a:ext>
            </a:extLst>
          </p:cNvPr>
          <p:cNvSpPr/>
          <p:nvPr/>
        </p:nvSpPr>
        <p:spPr>
          <a:xfrm>
            <a:off x="7537177" y="2826618"/>
            <a:ext cx="3553469" cy="9073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scene3d>
            <a:camera prst="isometricOffAxis2Top">
              <a:rot lat="18600000" lon="3207254" rev="18141450"/>
            </a:camera>
            <a:lightRig rig="threePt" dir="t"/>
          </a:scene3d>
          <a:sp3d prstMaterial="matte">
            <a:bevelT w="0" h="190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막힌 원호 11">
            <a:extLst>
              <a:ext uri="{FF2B5EF4-FFF2-40B4-BE49-F238E27FC236}">
                <a16:creationId xmlns:a16="http://schemas.microsoft.com/office/drawing/2014/main" id="{242F31DC-0DDD-4DF5-9ACF-753594D7BB45}"/>
              </a:ext>
            </a:extLst>
          </p:cNvPr>
          <p:cNvSpPr/>
          <p:nvPr/>
        </p:nvSpPr>
        <p:spPr>
          <a:xfrm>
            <a:off x="7699841" y="1696003"/>
            <a:ext cx="1093375" cy="2825543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막힌 원호 12">
            <a:extLst>
              <a:ext uri="{FF2B5EF4-FFF2-40B4-BE49-F238E27FC236}">
                <a16:creationId xmlns:a16="http://schemas.microsoft.com/office/drawing/2014/main" id="{37DA2785-4CF9-4787-912B-051FE6B77544}"/>
              </a:ext>
            </a:extLst>
          </p:cNvPr>
          <p:cNvSpPr/>
          <p:nvPr/>
        </p:nvSpPr>
        <p:spPr>
          <a:xfrm>
            <a:off x="8261340" y="1793475"/>
            <a:ext cx="1093375" cy="2825543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막힌 원호 13">
            <a:extLst>
              <a:ext uri="{FF2B5EF4-FFF2-40B4-BE49-F238E27FC236}">
                <a16:creationId xmlns:a16="http://schemas.microsoft.com/office/drawing/2014/main" id="{C6A99019-640E-4E2B-A2F1-9A1E72BB9DE5}"/>
              </a:ext>
            </a:extLst>
          </p:cNvPr>
          <p:cNvSpPr/>
          <p:nvPr/>
        </p:nvSpPr>
        <p:spPr>
          <a:xfrm>
            <a:off x="8797121" y="1913175"/>
            <a:ext cx="1093375" cy="2825543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D768483A-B9F6-4426-981F-8E74EF418D0D}"/>
              </a:ext>
            </a:extLst>
          </p:cNvPr>
          <p:cNvSpPr/>
          <p:nvPr/>
        </p:nvSpPr>
        <p:spPr>
          <a:xfrm>
            <a:off x="9370050" y="2032875"/>
            <a:ext cx="1093375" cy="2825543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08D28464-CC7C-42B0-B10D-75C40E752677}"/>
              </a:ext>
            </a:extLst>
          </p:cNvPr>
          <p:cNvSpPr/>
          <p:nvPr/>
        </p:nvSpPr>
        <p:spPr>
          <a:xfrm>
            <a:off x="9997271" y="2186538"/>
            <a:ext cx="1093375" cy="2825543"/>
          </a:xfrm>
          <a:prstGeom prst="blockArc">
            <a:avLst>
              <a:gd name="adj1" fmla="val 10800000"/>
              <a:gd name="adj2" fmla="val 0"/>
              <a:gd name="adj3" fmla="val 16892"/>
            </a:avLst>
          </a:prstGeom>
          <a:solidFill>
            <a:schemeClr val="bg2">
              <a:lumMod val="90000"/>
            </a:schemeClr>
          </a:solidFill>
          <a:scene3d>
            <a:camera prst="isometricOffAxis1Right">
              <a:rot lat="1200000" lon="17400000" rev="0"/>
            </a:camera>
            <a:lightRig rig="threePt" dir="t"/>
          </a:scene3d>
          <a:sp3d>
            <a:bevelT w="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3ED34E94-7454-4940-859F-8332EA853609}"/>
              </a:ext>
            </a:extLst>
          </p:cNvPr>
          <p:cNvSpPr/>
          <p:nvPr/>
        </p:nvSpPr>
        <p:spPr>
          <a:xfrm rot="16200000">
            <a:off x="5881627" y="-1362763"/>
            <a:ext cx="539999" cy="11084056"/>
          </a:xfrm>
          <a:prstGeom prst="leftBrace">
            <a:avLst>
              <a:gd name="adj1" fmla="val 108689"/>
              <a:gd name="adj2" fmla="val 49238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CF700-7F01-482E-A62B-DB601132A1C5}"/>
              </a:ext>
            </a:extLst>
          </p:cNvPr>
          <p:cNvSpPr txBox="1"/>
          <p:nvPr/>
        </p:nvSpPr>
        <p:spPr>
          <a:xfrm>
            <a:off x="4605848" y="5022389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지역별 불균형 해결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890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0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EC7CC05-30D5-4057-9396-6349659C4F94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377464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948176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46665266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32257"/>
                  </a:ext>
                </a:extLst>
              </a:tr>
            </a:tbl>
          </a:graphicData>
        </a:graphic>
      </p:graphicFrame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D9AE2B4-9372-461C-BB78-3FC8A332C18D}"/>
              </a:ext>
            </a:extLst>
          </p:cNvPr>
          <p:cNvGraphicFramePr>
            <a:graphicFrameLocks noGrp="1"/>
          </p:cNvGraphicFramePr>
          <p:nvPr/>
        </p:nvGraphicFramePr>
        <p:xfrm>
          <a:off x="76350" y="992211"/>
          <a:ext cx="3946123" cy="5784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123">
                  <a:extLst>
                    <a:ext uri="{9D8B030D-6E8A-4147-A177-3AD203B41FA5}">
                      <a16:colId xmlns:a16="http://schemas.microsoft.com/office/drawing/2014/main" val="2318953692"/>
                    </a:ext>
                  </a:extLst>
                </a:gridCol>
              </a:tblGrid>
              <a:tr h="2911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상주인구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유입인구 비율에 따른 </a:t>
                      </a:r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대여 횟수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분석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226417"/>
                  </a:ext>
                </a:extLst>
              </a:tr>
              <a:tr h="547971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8211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D592DD2-85F9-4A88-A9F2-F75F6609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" y="1390017"/>
            <a:ext cx="3946122" cy="1438572"/>
          </a:xfrm>
          <a:prstGeom prst="rect">
            <a:avLst/>
          </a:prstGeom>
        </p:spPr>
      </p:pic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2786C2B-6009-4EA7-BE4D-407A15EA366C}"/>
              </a:ext>
            </a:extLst>
          </p:cNvPr>
          <p:cNvGraphicFramePr>
            <a:graphicFrameLocks noGrp="1"/>
          </p:cNvGraphicFramePr>
          <p:nvPr/>
        </p:nvGraphicFramePr>
        <p:xfrm>
          <a:off x="76350" y="4339932"/>
          <a:ext cx="39276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819">
                  <a:extLst>
                    <a:ext uri="{9D8B030D-6E8A-4147-A177-3AD203B41FA5}">
                      <a16:colId xmlns:a16="http://schemas.microsoft.com/office/drawing/2014/main" val="1015141291"/>
                    </a:ext>
                  </a:extLst>
                </a:gridCol>
                <a:gridCol w="1963819">
                  <a:extLst>
                    <a:ext uri="{9D8B030D-6E8A-4147-A177-3AD203B41FA5}">
                      <a16:colId xmlns:a16="http://schemas.microsoft.com/office/drawing/2014/main" val="93358172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상주인구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유입인구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인당 대여회수의 다중선형회귀분석 결과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E6D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499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817719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CEE82D43-3834-46F9-B143-A9B1B5CC23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6" t="4804"/>
          <a:stretch/>
        </p:blipFill>
        <p:spPr>
          <a:xfrm>
            <a:off x="76350" y="2801955"/>
            <a:ext cx="3927638" cy="1543778"/>
          </a:xfrm>
          <a:prstGeom prst="rect">
            <a:avLst/>
          </a:prstGeom>
        </p:spPr>
      </p:pic>
      <p:graphicFrame>
        <p:nvGraphicFramePr>
          <p:cNvPr id="20" name="표 10">
            <a:extLst>
              <a:ext uri="{FF2B5EF4-FFF2-40B4-BE49-F238E27FC236}">
                <a16:creationId xmlns:a16="http://schemas.microsoft.com/office/drawing/2014/main" id="{9F95923F-BE4F-45E1-815D-53CD11C356E2}"/>
              </a:ext>
            </a:extLst>
          </p:cNvPr>
          <p:cNvGraphicFramePr>
            <a:graphicFrameLocks noGrp="1"/>
          </p:cNvGraphicFramePr>
          <p:nvPr/>
        </p:nvGraphicFramePr>
        <p:xfrm>
          <a:off x="4122938" y="81278"/>
          <a:ext cx="3946123" cy="6776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123">
                  <a:extLst>
                    <a:ext uri="{9D8B030D-6E8A-4147-A177-3AD203B41FA5}">
                      <a16:colId xmlns:a16="http://schemas.microsoft.com/office/drawing/2014/main" val="2318953692"/>
                    </a:ext>
                  </a:extLst>
                </a:gridCol>
              </a:tblGrid>
              <a:tr h="3452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자치구별 자전거 거치대 개수 분포 분석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226417"/>
                  </a:ext>
                </a:extLst>
              </a:tr>
              <a:tr h="643146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82114"/>
                  </a:ext>
                </a:extLst>
              </a:tr>
            </a:tbl>
          </a:graphicData>
        </a:graphic>
      </p:graphicFrame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774AE2EE-9D34-4BDE-A568-80A163EA1ADF}"/>
              </a:ext>
            </a:extLst>
          </p:cNvPr>
          <p:cNvGraphicFramePr>
            <a:graphicFrameLocks noGrp="1"/>
          </p:cNvGraphicFramePr>
          <p:nvPr/>
        </p:nvGraphicFramePr>
        <p:xfrm>
          <a:off x="8179838" y="2144800"/>
          <a:ext cx="3946123" cy="4631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123">
                  <a:extLst>
                    <a:ext uri="{9D8B030D-6E8A-4147-A177-3AD203B41FA5}">
                      <a16:colId xmlns:a16="http://schemas.microsoft.com/office/drawing/2014/main" val="2318953692"/>
                    </a:ext>
                  </a:extLst>
                </a:gridCol>
              </a:tblGrid>
              <a:tr h="3249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거치대 수가 많을수록 자전거 사용량이 많을까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E6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226417"/>
                  </a:ext>
                </a:extLst>
              </a:tr>
              <a:tr h="43070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182114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0D7536F2-A816-4239-B749-D76BFC8C6C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" t="4770" r="1048" b="16999"/>
          <a:stretch/>
        </p:blipFill>
        <p:spPr>
          <a:xfrm>
            <a:off x="4194699" y="450453"/>
            <a:ext cx="3773897" cy="185617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C27959-6887-4FB3-9E52-FF59E3732C67}"/>
              </a:ext>
            </a:extLst>
          </p:cNvPr>
          <p:cNvSpPr/>
          <p:nvPr/>
        </p:nvSpPr>
        <p:spPr>
          <a:xfrm>
            <a:off x="4122938" y="2335243"/>
            <a:ext cx="3946123" cy="258786"/>
          </a:xfrm>
          <a:prstGeom prst="rect">
            <a:avLst/>
          </a:prstGeom>
          <a:solidFill>
            <a:srgbClr val="F2E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i="0" dirty="0">
                <a:solidFill>
                  <a:srgbClr val="000000"/>
                </a:solidFill>
                <a:effectLst/>
                <a:latin typeface="Helvetica Neue"/>
              </a:rPr>
              <a:t>서울특별시 구별 총 거치대 수 분포도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B42A53B-3DDD-4944-ACF2-4626FEBD69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28" t="10799" r="388" b="8943"/>
          <a:stretch/>
        </p:blipFill>
        <p:spPr>
          <a:xfrm>
            <a:off x="4180348" y="2648772"/>
            <a:ext cx="3831305" cy="198477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D4C176-B5A5-4573-93EE-F251F2C5C0D6}"/>
              </a:ext>
            </a:extLst>
          </p:cNvPr>
          <p:cNvSpPr/>
          <p:nvPr/>
        </p:nvSpPr>
        <p:spPr>
          <a:xfrm>
            <a:off x="4122938" y="4688293"/>
            <a:ext cx="3946123" cy="258786"/>
          </a:xfrm>
          <a:prstGeom prst="rect">
            <a:avLst/>
          </a:prstGeom>
          <a:solidFill>
            <a:srgbClr val="F2E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i="0" dirty="0">
                <a:solidFill>
                  <a:srgbClr val="000000"/>
                </a:solidFill>
                <a:effectLst/>
                <a:latin typeface="Helvetica Neue"/>
              </a:rPr>
              <a:t>서울특별시 구별 총 거치대 수 분포도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5D4AA06E-6DFB-4F25-917C-C311603CEF92}"/>
              </a:ext>
            </a:extLst>
          </p:cNvPr>
          <p:cNvGraphicFramePr>
            <a:graphicFrameLocks noGrp="1"/>
          </p:cNvGraphicFramePr>
          <p:nvPr/>
        </p:nvGraphicFramePr>
        <p:xfrm>
          <a:off x="8179837" y="81278"/>
          <a:ext cx="3946123" cy="2008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123">
                  <a:extLst>
                    <a:ext uri="{9D8B030D-6E8A-4147-A177-3AD203B41FA5}">
                      <a16:colId xmlns:a16="http://schemas.microsoft.com/office/drawing/2014/main" val="324077112"/>
                    </a:ext>
                  </a:extLst>
                </a:gridCol>
              </a:tblGrid>
              <a:tr h="20087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789318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57D090-F63B-4A54-9E6B-A77882D69215}"/>
              </a:ext>
            </a:extLst>
          </p:cNvPr>
          <p:cNvSpPr/>
          <p:nvPr/>
        </p:nvSpPr>
        <p:spPr>
          <a:xfrm>
            <a:off x="8179837" y="81278"/>
            <a:ext cx="3946123" cy="258786"/>
          </a:xfrm>
          <a:prstGeom prst="rect">
            <a:avLst/>
          </a:prstGeom>
          <a:solidFill>
            <a:srgbClr val="F2E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i="0" dirty="0">
                <a:solidFill>
                  <a:srgbClr val="000000"/>
                </a:solidFill>
                <a:effectLst/>
                <a:latin typeface="Helvetica Neue"/>
              </a:rPr>
              <a:t>지역구별 면적 대비 거치대 수 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Helvetica Neue"/>
              </a:rPr>
              <a:t>개 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Helvetica Neue"/>
              </a:rPr>
              <a:t>/ km^2) </a:t>
            </a:r>
            <a:r>
              <a:rPr lang="ko-KR" altLang="en-US" sz="1000" i="0" dirty="0">
                <a:solidFill>
                  <a:srgbClr val="000000"/>
                </a:solidFill>
                <a:effectLst/>
                <a:latin typeface="Helvetica Neue"/>
              </a:rPr>
              <a:t>막대 그래프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8A76C2C-35B3-47B9-B714-65103D5771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9" t="2451" r="995" b="3193"/>
          <a:stretch/>
        </p:blipFill>
        <p:spPr>
          <a:xfrm>
            <a:off x="8219720" y="394807"/>
            <a:ext cx="3906239" cy="16206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0F0176D-EC26-459E-8221-B99600828F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4" t="3773"/>
          <a:stretch/>
        </p:blipFill>
        <p:spPr>
          <a:xfrm>
            <a:off x="8379186" y="4375454"/>
            <a:ext cx="3536005" cy="23166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4BF5A08-4FF2-4B51-A91F-D3A250E5EA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8" y="125109"/>
            <a:ext cx="1080000" cy="108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C255620-CF09-4BB4-A8ED-C7CB04831941}"/>
              </a:ext>
            </a:extLst>
          </p:cNvPr>
          <p:cNvSpPr txBox="1"/>
          <p:nvPr/>
        </p:nvSpPr>
        <p:spPr>
          <a:xfrm>
            <a:off x="1242138" y="232493"/>
            <a:ext cx="2743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공공자전거 데이터 분석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FA56-7C40-45A2-A729-5DBCFD7A4400}"/>
              </a:ext>
            </a:extLst>
          </p:cNvPr>
          <p:cNvSpPr txBox="1"/>
          <p:nvPr/>
        </p:nvSpPr>
        <p:spPr>
          <a:xfrm>
            <a:off x="1256712" y="586678"/>
            <a:ext cx="26621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최주혁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황종익</a:t>
            </a:r>
            <a:r>
              <a: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05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흐엉</a:t>
            </a:r>
            <a:r>
              <a:rPr lang="ko-KR" altLang="en-US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6C8F3A6-A149-47D0-943C-1216143BFA1E}"/>
              </a:ext>
            </a:extLst>
          </p:cNvPr>
          <p:cNvSpPr/>
          <p:nvPr/>
        </p:nvSpPr>
        <p:spPr>
          <a:xfrm>
            <a:off x="8179837" y="2509297"/>
            <a:ext cx="3946123" cy="258786"/>
          </a:xfrm>
          <a:prstGeom prst="rect">
            <a:avLst/>
          </a:prstGeom>
          <a:solidFill>
            <a:srgbClr val="F2E6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i="0" dirty="0">
                <a:solidFill>
                  <a:srgbClr val="000000"/>
                </a:solidFill>
                <a:effectLst/>
                <a:latin typeface="Helvetica Neue"/>
              </a:rPr>
              <a:t>지역별 거치대 수</a:t>
            </a:r>
            <a:r>
              <a:rPr lang="en-US" altLang="ko-KR" sz="100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Helvetica Neue"/>
              </a:rPr>
              <a:t>거치대당 이용 횟수</a:t>
            </a:r>
            <a:endParaRPr lang="ko-KR" altLang="en-US" sz="100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009CF0E-0C87-4065-9F64-36B0A3BE4887}"/>
              </a:ext>
            </a:extLst>
          </p:cNvPr>
          <p:cNvGrpSpPr/>
          <p:nvPr/>
        </p:nvGrpSpPr>
        <p:grpSpPr>
          <a:xfrm>
            <a:off x="8198005" y="2822826"/>
            <a:ext cx="3949667" cy="1552628"/>
            <a:chOff x="8198005" y="2822826"/>
            <a:chExt cx="3949667" cy="1552628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00A0610-AF1B-4D07-BA3E-DCBFB86D3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8" t="1689" r="635" b="1742"/>
            <a:stretch/>
          </p:blipFill>
          <p:spPr>
            <a:xfrm>
              <a:off x="8198005" y="2822826"/>
              <a:ext cx="3949667" cy="1552628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9E80790-B43F-4167-B263-1F87AEB1C497}"/>
                </a:ext>
              </a:extLst>
            </p:cNvPr>
            <p:cNvSpPr/>
            <p:nvPr/>
          </p:nvSpPr>
          <p:spPr>
            <a:xfrm>
              <a:off x="11176485" y="2897471"/>
              <a:ext cx="914400" cy="38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600" dirty="0">
                  <a:solidFill>
                    <a:srgbClr val="6EA6CE"/>
                  </a:solidFill>
                </a:rPr>
                <a:t>-</a:t>
              </a:r>
              <a:r>
                <a:rPr lang="en-US" altLang="ko-KR" sz="300" dirty="0">
                  <a:solidFill>
                    <a:schemeClr val="tx1"/>
                  </a:solidFill>
                </a:rPr>
                <a:t> </a:t>
              </a:r>
              <a:r>
                <a:rPr lang="ko-KR" altLang="en-US" sz="300" dirty="0">
                  <a:solidFill>
                    <a:schemeClr val="tx1"/>
                  </a:solidFill>
                </a:rPr>
                <a:t>전체 지역의 거치대당 평균 이용회수</a:t>
              </a:r>
              <a:endParaRPr lang="en-US" altLang="ko-KR" sz="300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ko-KR" sz="700" dirty="0">
                  <a:solidFill>
                    <a:srgbClr val="FF7F0E"/>
                  </a:solidFill>
                </a:rPr>
                <a:t>-</a:t>
              </a:r>
              <a:r>
                <a:rPr lang="ko-KR" altLang="en-US" sz="300" dirty="0">
                  <a:solidFill>
                    <a:schemeClr val="tx1"/>
                  </a:solidFill>
                </a:rPr>
                <a:t> 해당 지역의 거치대 수</a:t>
              </a:r>
              <a:endParaRPr lang="en-US" altLang="ko-KR" sz="300" dirty="0">
                <a:solidFill>
                  <a:schemeClr val="tx1"/>
                </a:solidFill>
              </a:endParaRPr>
            </a:p>
            <a:p>
              <a:pPr algn="r"/>
              <a:r>
                <a:rPr lang="en-US" altLang="ko-KR" sz="700" b="1" dirty="0">
                  <a:solidFill>
                    <a:srgbClr val="00FF7F"/>
                  </a:solidFill>
                </a:rPr>
                <a:t>-</a:t>
              </a:r>
              <a:r>
                <a:rPr lang="ko-KR" altLang="en-US" sz="300" dirty="0">
                  <a:solidFill>
                    <a:schemeClr val="tx1"/>
                  </a:solidFill>
                </a:rPr>
                <a:t> 해당 지역의 거치대당 평균 이용 회수</a:t>
              </a:r>
              <a:endParaRPr lang="en-US" altLang="ko-KR" sz="3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1E4571F-1BA0-4DF6-8C3C-34FAAE417B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38" y="4725434"/>
            <a:ext cx="1744766" cy="20285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4EDC5D-CF2F-448F-9C7C-973953C368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54" y="4746529"/>
            <a:ext cx="2002608" cy="20074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B8C47BB-9BE1-4987-923A-50035C49A1B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751" t="11531" r="256" b="9424"/>
          <a:stretch/>
        </p:blipFill>
        <p:spPr>
          <a:xfrm>
            <a:off x="4228480" y="4947078"/>
            <a:ext cx="3740116" cy="18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23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AA66A8-941A-460A-B929-E7C8E8D5FDE1}"/>
              </a:ext>
            </a:extLst>
          </p:cNvPr>
          <p:cNvSpPr txBox="1"/>
          <p:nvPr/>
        </p:nvSpPr>
        <p:spPr>
          <a:xfrm>
            <a:off x="5186135" y="316739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73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CE083D-7F73-46CE-A1A0-E0B25277C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3532">
            <a:off x="2465576" y="1377510"/>
            <a:ext cx="2352827" cy="2352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7ACF6-38A3-4D11-B224-D281FC0AFB35}"/>
              </a:ext>
            </a:extLst>
          </p:cNvPr>
          <p:cNvSpPr txBox="1"/>
          <p:nvPr/>
        </p:nvSpPr>
        <p:spPr>
          <a:xfrm>
            <a:off x="3743433" y="3167390"/>
            <a:ext cx="4705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공공자전거 데이터 분석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CFAD7DF-FA73-4185-AC25-C2A7EE24E5FD}"/>
              </a:ext>
            </a:extLst>
          </p:cNvPr>
          <p:cNvSpPr/>
          <p:nvPr/>
        </p:nvSpPr>
        <p:spPr>
          <a:xfrm>
            <a:off x="297949" y="657546"/>
            <a:ext cx="10089224" cy="5774076"/>
          </a:xfrm>
          <a:prstGeom prst="roundRect">
            <a:avLst>
              <a:gd name="adj" fmla="val 4745"/>
            </a:avLst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940592C-F336-400D-A0C1-C75B563C2474}"/>
              </a:ext>
            </a:extLst>
          </p:cNvPr>
          <p:cNvSpPr/>
          <p:nvPr/>
        </p:nvSpPr>
        <p:spPr>
          <a:xfrm>
            <a:off x="4150759" y="200346"/>
            <a:ext cx="2383604" cy="914400"/>
          </a:xfrm>
          <a:prstGeom prst="roundRect">
            <a:avLst>
              <a:gd name="adj" fmla="val 50000"/>
            </a:avLst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5AA83A-8CB4-41E2-8230-A34603847A91}"/>
              </a:ext>
            </a:extLst>
          </p:cNvPr>
          <p:cNvSpPr/>
          <p:nvPr/>
        </p:nvSpPr>
        <p:spPr>
          <a:xfrm>
            <a:off x="1264827" y="1895582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367DE4-194E-41F7-8922-850654FB45BE}"/>
              </a:ext>
            </a:extLst>
          </p:cNvPr>
          <p:cNvSpPr/>
          <p:nvPr/>
        </p:nvSpPr>
        <p:spPr>
          <a:xfrm>
            <a:off x="1264827" y="3387972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7D8F2B-D33E-409A-A1B3-B4EB34C9DF6F}"/>
              </a:ext>
            </a:extLst>
          </p:cNvPr>
          <p:cNvSpPr/>
          <p:nvPr/>
        </p:nvSpPr>
        <p:spPr>
          <a:xfrm>
            <a:off x="1264827" y="4880362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9CDCA-D7B4-462A-A776-5903835B557D}"/>
              </a:ext>
            </a:extLst>
          </p:cNvPr>
          <p:cNvSpPr txBox="1"/>
          <p:nvPr/>
        </p:nvSpPr>
        <p:spPr>
          <a:xfrm>
            <a:off x="2046484" y="1903972"/>
            <a:ext cx="7042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상주인구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유입인구 비율에 따른 대여 회수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421B4-F1C7-4A29-92B8-14791AC38B53}"/>
              </a:ext>
            </a:extLst>
          </p:cNvPr>
          <p:cNvSpPr txBox="1"/>
          <p:nvPr/>
        </p:nvSpPr>
        <p:spPr>
          <a:xfrm>
            <a:off x="2046484" y="3394478"/>
            <a:ext cx="5865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자치구별 자전거 거치대 개수 분포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970F42-DA50-4CAE-BCD5-71A908763E04}"/>
              </a:ext>
            </a:extLst>
          </p:cNvPr>
          <p:cNvSpPr txBox="1"/>
          <p:nvPr/>
        </p:nvSpPr>
        <p:spPr>
          <a:xfrm>
            <a:off x="2046484" y="4888752"/>
            <a:ext cx="7040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거치대 수가 많을수록 자전거 사용량이 많을까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41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AA66A8-941A-460A-B929-E7C8E8D5FDE1}"/>
              </a:ext>
            </a:extLst>
          </p:cNvPr>
          <p:cNvSpPr txBox="1"/>
          <p:nvPr/>
        </p:nvSpPr>
        <p:spPr>
          <a:xfrm>
            <a:off x="2574844" y="3167390"/>
            <a:ext cx="7042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상주인구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유입인구 비율에 따른 대여 회수 분석</a:t>
            </a:r>
          </a:p>
        </p:txBody>
      </p:sp>
    </p:spTree>
    <p:extLst>
      <p:ext uri="{BB962C8B-B14F-4D97-AF65-F5344CB8AC3E}">
        <p14:creationId xmlns:p14="http://schemas.microsoft.com/office/powerpoint/2010/main" val="28798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6E97A2-4EE6-422C-B387-90F748F8419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5E901-A409-4A22-96BD-467A787761E8}"/>
              </a:ext>
            </a:extLst>
          </p:cNvPr>
          <p:cNvSpPr txBox="1"/>
          <p:nvPr/>
        </p:nvSpPr>
        <p:spPr>
          <a:xfrm>
            <a:off x="1792077" y="543135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데이터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BA31-B764-41F2-8E7C-4D8AC129DEDF}"/>
              </a:ext>
            </a:extLst>
          </p:cNvPr>
          <p:cNvSpPr txBox="1"/>
          <p:nvPr/>
        </p:nvSpPr>
        <p:spPr>
          <a:xfrm>
            <a:off x="752213" y="1542433"/>
            <a:ext cx="10687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서울특별시 공공자전거 대여이력 정보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(http://data.seoul.go.kr/dataList/OA-15182/F/1/datasetView.do)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대여소 번호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반납 대여소 번호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이용시간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이용거리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5A7F0C4-1725-4578-899F-3B2709CC37B2}"/>
              </a:ext>
            </a:extLst>
          </p:cNvPr>
          <p:cNvSpPr/>
          <p:nvPr/>
        </p:nvSpPr>
        <p:spPr>
          <a:xfrm>
            <a:off x="1061734" y="2099647"/>
            <a:ext cx="687977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A26DE-288E-4933-9562-3D1201D44001}"/>
              </a:ext>
            </a:extLst>
          </p:cNvPr>
          <p:cNvSpPr txBox="1"/>
          <p:nvPr/>
        </p:nvSpPr>
        <p:spPr>
          <a:xfrm>
            <a:off x="752213" y="3205501"/>
            <a:ext cx="10687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서울시 공공자전거 대여소 정보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(https://data.seoul.go.kr/dataList/OA-13252/F/1/datasetView.do)</a:t>
            </a: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대여소 번호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대여소 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D1390CC-51FF-440C-9CB3-EF3462B61E04}"/>
              </a:ext>
            </a:extLst>
          </p:cNvPr>
          <p:cNvSpPr/>
          <p:nvPr/>
        </p:nvSpPr>
        <p:spPr>
          <a:xfrm>
            <a:off x="1061734" y="3762715"/>
            <a:ext cx="687977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2EAEC-61ED-49AB-8312-A4E22225E642}"/>
              </a:ext>
            </a:extLst>
          </p:cNvPr>
          <p:cNvSpPr txBox="1"/>
          <p:nvPr/>
        </p:nvSpPr>
        <p:spPr>
          <a:xfrm>
            <a:off x="752213" y="4868569"/>
            <a:ext cx="10687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3. 2015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서울시 상주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주간인구 통계 </a:t>
            </a:r>
            <a:r>
              <a: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(https://data.seoul.go.kr/dataList/10077/S/2/datasetView.do)</a:t>
            </a:r>
          </a:p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자치구별 상주인구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유입인구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유출인구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주간인구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EFFCCEF-1129-4560-B3CA-2EF49237C92B}"/>
              </a:ext>
            </a:extLst>
          </p:cNvPr>
          <p:cNvSpPr/>
          <p:nvPr/>
        </p:nvSpPr>
        <p:spPr>
          <a:xfrm>
            <a:off x="1061734" y="5425783"/>
            <a:ext cx="687977" cy="3048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7741E5-6610-4BD9-BBAB-66861C7EE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555" r="17531"/>
          <a:stretch/>
        </p:blipFill>
        <p:spPr>
          <a:xfrm>
            <a:off x="6551885" y="0"/>
            <a:ext cx="5197423" cy="688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4" grpId="0"/>
      <p:bldP spid="2" grpId="0" animBg="1"/>
      <p:bldP spid="10" grpId="0"/>
      <p:bldP spid="11" grpId="0" animBg="1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6E97A2-4EE6-422C-B387-90F748F8419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E5E901-A409-4A22-96BD-467A787761E8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7BA31-B764-41F2-8E7C-4D8AC129DEDF}"/>
              </a:ext>
            </a:extLst>
          </p:cNvPr>
          <p:cNvSpPr txBox="1"/>
          <p:nvPr/>
        </p:nvSpPr>
        <p:spPr>
          <a:xfrm>
            <a:off x="752213" y="2069357"/>
            <a:ext cx="106875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서울시 공공자전거 대여이력 정보와 자치구별 상주인구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유입인구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유출인구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주간인구 데이터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자치구별 상주인구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유동인구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자전거 이용 수를 다중선형회귀분석을 통해 분석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 시각화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6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E005675-287E-49EA-96BA-D984DF8A1A1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C3FC4-3AE5-4E78-935C-29E5717E289C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3440DB-F940-456F-A7DD-4BCA8926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3" y="1228469"/>
            <a:ext cx="6444555" cy="53339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F076E3-694C-497F-BEEA-E4A2C69F4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91" t="18808" r="10591" b="18911"/>
          <a:stretch/>
        </p:blipFill>
        <p:spPr>
          <a:xfrm>
            <a:off x="6596838" y="1319795"/>
            <a:ext cx="5464628" cy="24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9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E005675-287E-49EA-96BA-D984DF8A1A1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C3FC4-3AE5-4E78-935C-29E5717E289C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3440DB-F940-456F-A7DD-4BCA8926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3" y="1228469"/>
            <a:ext cx="6444555" cy="53339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F076E3-694C-497F-BEEA-E4A2C69F4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91" t="18808" r="10591" b="18911"/>
          <a:stretch/>
        </p:blipFill>
        <p:spPr>
          <a:xfrm>
            <a:off x="6596838" y="1319795"/>
            <a:ext cx="5464628" cy="24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E005675-287E-49EA-96BA-D984DF8A1A11}"/>
              </a:ext>
            </a:extLst>
          </p:cNvPr>
          <p:cNvSpPr/>
          <p:nvPr/>
        </p:nvSpPr>
        <p:spPr>
          <a:xfrm>
            <a:off x="1061734" y="534745"/>
            <a:ext cx="540000" cy="54000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C3FC4-3AE5-4E78-935C-29E5717E289C}"/>
              </a:ext>
            </a:extLst>
          </p:cNvPr>
          <p:cNvSpPr txBox="1"/>
          <p:nvPr/>
        </p:nvSpPr>
        <p:spPr>
          <a:xfrm>
            <a:off x="1792077" y="54313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 결과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172039-31EA-4121-AB65-3F5D5D732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" t="3982" r="2839" b="2566"/>
          <a:stretch/>
        </p:blipFill>
        <p:spPr>
          <a:xfrm>
            <a:off x="2697480" y="1211905"/>
            <a:ext cx="6492240" cy="25354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BF276D6-CC73-4331-897D-E8F253D2F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" y="3747336"/>
            <a:ext cx="3009900" cy="2781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313C0C6-208C-4687-87AA-99A1B97E6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665" y="3837823"/>
            <a:ext cx="2543175" cy="26003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B6E33E-4F6E-4F96-B394-47D13047B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016" y="3747336"/>
            <a:ext cx="3133407" cy="29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</TotalTime>
  <Words>1255</Words>
  <Application>Microsoft Office PowerPoint</Application>
  <PresentationFormat>와이드스크린</PresentationFormat>
  <Paragraphs>152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Helvetica Neue</vt:lpstr>
      <vt:lpstr>나눔스퀘어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최주혁</dc:creator>
  <cp:lastModifiedBy>황종익</cp:lastModifiedBy>
  <cp:revision>39</cp:revision>
  <dcterms:created xsi:type="dcterms:W3CDTF">2020-11-29T15:47:54Z</dcterms:created>
  <dcterms:modified xsi:type="dcterms:W3CDTF">2020-12-07T06:57:05Z</dcterms:modified>
</cp:coreProperties>
</file>